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VT323" panose="020B0604020202020204" charset="0"/>
      <p:regular r:id="rId18"/>
    </p:embeddedFont>
    <p:embeddedFont>
      <p:font typeface="圓體" panose="02020500000000000000" charset="-12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Efour Digital Pro" panose="020B0604020202020204" charset="0"/>
      <p:regular r:id="rId24"/>
    </p:embeddedFont>
    <p:embeddedFont>
      <p:font typeface="Cambria Math" panose="02040503050406030204" pitchFamily="18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FF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eg>
</file>

<file path=ppt/media/image10.tmp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tmp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A11EB-62F0-4C21-9B0B-F091886EF8BD}" type="datetimeFigureOut">
              <a:rPr lang="zh-TW" altLang="en-US" smtClean="0"/>
              <a:t>2021/1/12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255F3-DFAF-4029-91EE-E7584FB49A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365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55F3-DFAF-4029-91EE-E7584FB49A9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1552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47286" y="778520"/>
            <a:ext cx="14270665" cy="7758999"/>
            <a:chOff x="0" y="0"/>
            <a:chExt cx="27948279" cy="15195556"/>
          </a:xfrm>
        </p:grpSpPr>
        <p:sp>
          <p:nvSpPr>
            <p:cNvPr id="3" name="Freeform 3"/>
            <p:cNvSpPr/>
            <p:nvPr/>
          </p:nvSpPr>
          <p:spPr>
            <a:xfrm>
              <a:off x="72390" y="72390"/>
              <a:ext cx="27803499" cy="15050777"/>
            </a:xfrm>
            <a:custGeom>
              <a:avLst/>
              <a:gdLst/>
              <a:ahLst/>
              <a:cxnLst/>
              <a:rect l="l" t="t" r="r" b="b"/>
              <a:pathLst>
                <a:path w="27803499" h="15050777">
                  <a:moveTo>
                    <a:pt x="0" y="0"/>
                  </a:moveTo>
                  <a:lnTo>
                    <a:pt x="27803499" y="0"/>
                  </a:lnTo>
                  <a:lnTo>
                    <a:pt x="27803499" y="15050777"/>
                  </a:lnTo>
                  <a:lnTo>
                    <a:pt x="0" y="15050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27948279" cy="15195556"/>
            </a:xfrm>
            <a:custGeom>
              <a:avLst/>
              <a:gdLst/>
              <a:ahLst/>
              <a:cxnLst/>
              <a:rect l="l" t="t" r="r" b="b"/>
              <a:pathLst>
                <a:path w="27948279" h="15195556">
                  <a:moveTo>
                    <a:pt x="27803500" y="15050776"/>
                  </a:moveTo>
                  <a:lnTo>
                    <a:pt x="27948279" y="15050776"/>
                  </a:lnTo>
                  <a:lnTo>
                    <a:pt x="27948279" y="15195556"/>
                  </a:lnTo>
                  <a:lnTo>
                    <a:pt x="27803500" y="15195556"/>
                  </a:lnTo>
                  <a:lnTo>
                    <a:pt x="27803500" y="1505077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5050776"/>
                  </a:lnTo>
                  <a:lnTo>
                    <a:pt x="0" y="15050776"/>
                  </a:lnTo>
                  <a:lnTo>
                    <a:pt x="0" y="144780"/>
                  </a:lnTo>
                  <a:close/>
                  <a:moveTo>
                    <a:pt x="0" y="15050776"/>
                  </a:moveTo>
                  <a:lnTo>
                    <a:pt x="144780" y="15050776"/>
                  </a:lnTo>
                  <a:lnTo>
                    <a:pt x="144780" y="15195556"/>
                  </a:lnTo>
                  <a:lnTo>
                    <a:pt x="0" y="15195556"/>
                  </a:lnTo>
                  <a:lnTo>
                    <a:pt x="0" y="15050776"/>
                  </a:lnTo>
                  <a:close/>
                  <a:moveTo>
                    <a:pt x="27803500" y="144780"/>
                  </a:moveTo>
                  <a:lnTo>
                    <a:pt x="27948279" y="144780"/>
                  </a:lnTo>
                  <a:lnTo>
                    <a:pt x="27948279" y="15050776"/>
                  </a:lnTo>
                  <a:lnTo>
                    <a:pt x="27803500" y="15050776"/>
                  </a:lnTo>
                  <a:lnTo>
                    <a:pt x="27803500" y="144780"/>
                  </a:lnTo>
                  <a:close/>
                  <a:moveTo>
                    <a:pt x="144780" y="15050776"/>
                  </a:moveTo>
                  <a:lnTo>
                    <a:pt x="27803500" y="15050776"/>
                  </a:lnTo>
                  <a:lnTo>
                    <a:pt x="27803500" y="15195556"/>
                  </a:lnTo>
                  <a:lnTo>
                    <a:pt x="144780" y="15195556"/>
                  </a:lnTo>
                  <a:lnTo>
                    <a:pt x="144780" y="15050776"/>
                  </a:lnTo>
                  <a:close/>
                  <a:moveTo>
                    <a:pt x="27803500" y="0"/>
                  </a:moveTo>
                  <a:lnTo>
                    <a:pt x="27948279" y="0"/>
                  </a:lnTo>
                  <a:lnTo>
                    <a:pt x="27948279" y="144780"/>
                  </a:lnTo>
                  <a:lnTo>
                    <a:pt x="27803500" y="144780"/>
                  </a:lnTo>
                  <a:lnTo>
                    <a:pt x="2780350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7803500" y="0"/>
                  </a:lnTo>
                  <a:lnTo>
                    <a:pt x="2780350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238279" y="1263458"/>
            <a:ext cx="14270665" cy="7758999"/>
            <a:chOff x="0" y="0"/>
            <a:chExt cx="27948279" cy="15195556"/>
          </a:xfrm>
        </p:grpSpPr>
        <p:sp>
          <p:nvSpPr>
            <p:cNvPr id="6" name="Freeform 6"/>
            <p:cNvSpPr/>
            <p:nvPr/>
          </p:nvSpPr>
          <p:spPr>
            <a:xfrm>
              <a:off x="72390" y="72390"/>
              <a:ext cx="27803499" cy="15050777"/>
            </a:xfrm>
            <a:custGeom>
              <a:avLst/>
              <a:gdLst/>
              <a:ahLst/>
              <a:cxnLst/>
              <a:rect l="l" t="t" r="r" b="b"/>
              <a:pathLst>
                <a:path w="27803499" h="15050777">
                  <a:moveTo>
                    <a:pt x="0" y="0"/>
                  </a:moveTo>
                  <a:lnTo>
                    <a:pt x="27803499" y="0"/>
                  </a:lnTo>
                  <a:lnTo>
                    <a:pt x="27803499" y="15050777"/>
                  </a:lnTo>
                  <a:lnTo>
                    <a:pt x="0" y="15050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7948279" cy="15195556"/>
            </a:xfrm>
            <a:custGeom>
              <a:avLst/>
              <a:gdLst/>
              <a:ahLst/>
              <a:cxnLst/>
              <a:rect l="l" t="t" r="r" b="b"/>
              <a:pathLst>
                <a:path w="27948279" h="15195556">
                  <a:moveTo>
                    <a:pt x="27803500" y="15050776"/>
                  </a:moveTo>
                  <a:lnTo>
                    <a:pt x="27948279" y="15050776"/>
                  </a:lnTo>
                  <a:lnTo>
                    <a:pt x="27948279" y="15195556"/>
                  </a:lnTo>
                  <a:lnTo>
                    <a:pt x="27803500" y="15195556"/>
                  </a:lnTo>
                  <a:lnTo>
                    <a:pt x="27803500" y="1505077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5050776"/>
                  </a:lnTo>
                  <a:lnTo>
                    <a:pt x="0" y="15050776"/>
                  </a:lnTo>
                  <a:lnTo>
                    <a:pt x="0" y="144780"/>
                  </a:lnTo>
                  <a:close/>
                  <a:moveTo>
                    <a:pt x="0" y="15050776"/>
                  </a:moveTo>
                  <a:lnTo>
                    <a:pt x="144780" y="15050776"/>
                  </a:lnTo>
                  <a:lnTo>
                    <a:pt x="144780" y="15195556"/>
                  </a:lnTo>
                  <a:lnTo>
                    <a:pt x="0" y="15195556"/>
                  </a:lnTo>
                  <a:lnTo>
                    <a:pt x="0" y="15050776"/>
                  </a:lnTo>
                  <a:close/>
                  <a:moveTo>
                    <a:pt x="27803500" y="144780"/>
                  </a:moveTo>
                  <a:lnTo>
                    <a:pt x="27948279" y="144780"/>
                  </a:lnTo>
                  <a:lnTo>
                    <a:pt x="27948279" y="15050776"/>
                  </a:lnTo>
                  <a:lnTo>
                    <a:pt x="27803500" y="15050776"/>
                  </a:lnTo>
                  <a:lnTo>
                    <a:pt x="27803500" y="144780"/>
                  </a:lnTo>
                  <a:close/>
                  <a:moveTo>
                    <a:pt x="144780" y="15050776"/>
                  </a:moveTo>
                  <a:lnTo>
                    <a:pt x="27803500" y="15050776"/>
                  </a:lnTo>
                  <a:lnTo>
                    <a:pt x="27803500" y="15195556"/>
                  </a:lnTo>
                  <a:lnTo>
                    <a:pt x="144780" y="15195556"/>
                  </a:lnTo>
                  <a:lnTo>
                    <a:pt x="144780" y="15050776"/>
                  </a:lnTo>
                  <a:close/>
                  <a:moveTo>
                    <a:pt x="27803500" y="0"/>
                  </a:moveTo>
                  <a:lnTo>
                    <a:pt x="27948279" y="0"/>
                  </a:lnTo>
                  <a:lnTo>
                    <a:pt x="27948279" y="144780"/>
                  </a:lnTo>
                  <a:lnTo>
                    <a:pt x="27803500" y="144780"/>
                  </a:lnTo>
                  <a:lnTo>
                    <a:pt x="2780350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7803500" y="0"/>
                  </a:lnTo>
                  <a:lnTo>
                    <a:pt x="2780350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729273" y="1748395"/>
            <a:ext cx="14270665" cy="7758999"/>
            <a:chOff x="0" y="0"/>
            <a:chExt cx="27948279" cy="15195556"/>
          </a:xfrm>
        </p:grpSpPr>
        <p:sp>
          <p:nvSpPr>
            <p:cNvPr id="9" name="Freeform 9"/>
            <p:cNvSpPr/>
            <p:nvPr/>
          </p:nvSpPr>
          <p:spPr>
            <a:xfrm>
              <a:off x="72390" y="72390"/>
              <a:ext cx="27803499" cy="15050777"/>
            </a:xfrm>
            <a:custGeom>
              <a:avLst/>
              <a:gdLst/>
              <a:ahLst/>
              <a:cxnLst/>
              <a:rect l="l" t="t" r="r" b="b"/>
              <a:pathLst>
                <a:path w="27803499" h="15050777">
                  <a:moveTo>
                    <a:pt x="0" y="0"/>
                  </a:moveTo>
                  <a:lnTo>
                    <a:pt x="27803499" y="0"/>
                  </a:lnTo>
                  <a:lnTo>
                    <a:pt x="27803499" y="15050777"/>
                  </a:lnTo>
                  <a:lnTo>
                    <a:pt x="0" y="15050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27948279" cy="15195556"/>
            </a:xfrm>
            <a:custGeom>
              <a:avLst/>
              <a:gdLst/>
              <a:ahLst/>
              <a:cxnLst/>
              <a:rect l="l" t="t" r="r" b="b"/>
              <a:pathLst>
                <a:path w="27948279" h="15195556">
                  <a:moveTo>
                    <a:pt x="27803500" y="15050776"/>
                  </a:moveTo>
                  <a:lnTo>
                    <a:pt x="27948279" y="15050776"/>
                  </a:lnTo>
                  <a:lnTo>
                    <a:pt x="27948279" y="15195556"/>
                  </a:lnTo>
                  <a:lnTo>
                    <a:pt x="27803500" y="15195556"/>
                  </a:lnTo>
                  <a:lnTo>
                    <a:pt x="27803500" y="1505077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5050776"/>
                  </a:lnTo>
                  <a:lnTo>
                    <a:pt x="0" y="15050776"/>
                  </a:lnTo>
                  <a:lnTo>
                    <a:pt x="0" y="144780"/>
                  </a:lnTo>
                  <a:close/>
                  <a:moveTo>
                    <a:pt x="0" y="15050776"/>
                  </a:moveTo>
                  <a:lnTo>
                    <a:pt x="144780" y="15050776"/>
                  </a:lnTo>
                  <a:lnTo>
                    <a:pt x="144780" y="15195556"/>
                  </a:lnTo>
                  <a:lnTo>
                    <a:pt x="0" y="15195556"/>
                  </a:lnTo>
                  <a:lnTo>
                    <a:pt x="0" y="15050776"/>
                  </a:lnTo>
                  <a:close/>
                  <a:moveTo>
                    <a:pt x="27803500" y="144780"/>
                  </a:moveTo>
                  <a:lnTo>
                    <a:pt x="27948279" y="144780"/>
                  </a:lnTo>
                  <a:lnTo>
                    <a:pt x="27948279" y="15050776"/>
                  </a:lnTo>
                  <a:lnTo>
                    <a:pt x="27803500" y="15050776"/>
                  </a:lnTo>
                  <a:lnTo>
                    <a:pt x="27803500" y="144780"/>
                  </a:lnTo>
                  <a:close/>
                  <a:moveTo>
                    <a:pt x="144780" y="15050776"/>
                  </a:moveTo>
                  <a:lnTo>
                    <a:pt x="27803500" y="15050776"/>
                  </a:lnTo>
                  <a:lnTo>
                    <a:pt x="27803500" y="15195556"/>
                  </a:lnTo>
                  <a:lnTo>
                    <a:pt x="144780" y="15195556"/>
                  </a:lnTo>
                  <a:lnTo>
                    <a:pt x="144780" y="15050776"/>
                  </a:lnTo>
                  <a:close/>
                  <a:moveTo>
                    <a:pt x="27803500" y="0"/>
                  </a:moveTo>
                  <a:lnTo>
                    <a:pt x="27948279" y="0"/>
                  </a:lnTo>
                  <a:lnTo>
                    <a:pt x="27948279" y="144780"/>
                  </a:lnTo>
                  <a:lnTo>
                    <a:pt x="27803500" y="144780"/>
                  </a:lnTo>
                  <a:lnTo>
                    <a:pt x="2780350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7803500" y="0"/>
                  </a:lnTo>
                  <a:lnTo>
                    <a:pt x="2780350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1" name="AutoShape 11"/>
          <p:cNvSpPr/>
          <p:nvPr/>
        </p:nvSpPr>
        <p:spPr>
          <a:xfrm>
            <a:off x="823751" y="850735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grpSp>
        <p:nvGrpSpPr>
          <p:cNvPr id="12" name="Group 12"/>
          <p:cNvGrpSpPr/>
          <p:nvPr/>
        </p:nvGrpSpPr>
        <p:grpSpPr>
          <a:xfrm>
            <a:off x="1729273" y="2232896"/>
            <a:ext cx="14270665" cy="7327227"/>
            <a:chOff x="0" y="0"/>
            <a:chExt cx="10331142" cy="530449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31141" cy="5304491"/>
            </a:xfrm>
            <a:custGeom>
              <a:avLst/>
              <a:gdLst/>
              <a:ahLst/>
              <a:cxnLst/>
              <a:rect l="l" t="t" r="r" b="b"/>
              <a:pathLst>
                <a:path w="10331141" h="5304491">
                  <a:moveTo>
                    <a:pt x="0" y="0"/>
                  </a:moveTo>
                  <a:lnTo>
                    <a:pt x="0" y="5304491"/>
                  </a:lnTo>
                  <a:lnTo>
                    <a:pt x="10331141" y="5304491"/>
                  </a:lnTo>
                  <a:lnTo>
                    <a:pt x="10331141" y="0"/>
                  </a:lnTo>
                  <a:lnTo>
                    <a:pt x="0" y="0"/>
                  </a:lnTo>
                  <a:close/>
                  <a:moveTo>
                    <a:pt x="10270182" y="5243531"/>
                  </a:moveTo>
                  <a:lnTo>
                    <a:pt x="59690" y="5243531"/>
                  </a:lnTo>
                  <a:lnTo>
                    <a:pt x="59690" y="59690"/>
                  </a:lnTo>
                  <a:lnTo>
                    <a:pt x="10270182" y="59690"/>
                  </a:lnTo>
                  <a:lnTo>
                    <a:pt x="10270182" y="5243531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4" name="TextBox 14"/>
          <p:cNvSpPr txBox="1"/>
          <p:nvPr/>
        </p:nvSpPr>
        <p:spPr>
          <a:xfrm rot="5400000">
            <a:off x="12710551" y="4912158"/>
            <a:ext cx="8561295" cy="5552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19"/>
              </a:lnSpc>
            </a:pPr>
            <a:r>
              <a:rPr lang="en-US" sz="3599" spc="431" dirty="0">
                <a:solidFill>
                  <a:srgbClr val="2938FA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ADVANCED IMAGE PROCESSING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943084" y="3297113"/>
            <a:ext cx="11843042" cy="5198793"/>
            <a:chOff x="0" y="0"/>
            <a:chExt cx="15790722" cy="6931724"/>
          </a:xfrm>
        </p:grpSpPr>
        <p:sp>
          <p:nvSpPr>
            <p:cNvPr id="16" name="TextBox 16"/>
            <p:cNvSpPr txBox="1"/>
            <p:nvPr/>
          </p:nvSpPr>
          <p:spPr>
            <a:xfrm>
              <a:off x="0" y="4421853"/>
              <a:ext cx="14427200" cy="25098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599" spc="179" dirty="0">
                  <a:solidFill>
                    <a:srgbClr val="2938FA"/>
                  </a:solidFill>
                  <a:latin typeface="VT323"/>
                </a:rPr>
                <a:t>Advanced Image Processing</a:t>
              </a:r>
            </a:p>
            <a:p>
              <a:pPr>
                <a:lnSpc>
                  <a:spcPts val="5040"/>
                </a:lnSpc>
              </a:pPr>
              <a:r>
                <a:rPr lang="en-US" sz="3600" spc="180" dirty="0">
                  <a:solidFill>
                    <a:srgbClr val="2938FA"/>
                  </a:solidFill>
                  <a:latin typeface="VT323"/>
                </a:rPr>
                <a:t>student:60947089S李佩穎</a:t>
              </a:r>
            </a:p>
            <a:p>
              <a:pPr>
                <a:lnSpc>
                  <a:spcPts val="5039"/>
                </a:lnSpc>
              </a:pPr>
              <a:r>
                <a:rPr lang="en-US" sz="3600" spc="180" dirty="0" err="1">
                  <a:solidFill>
                    <a:srgbClr val="2938FA"/>
                  </a:solidFill>
                  <a:latin typeface="VT323"/>
                </a:rPr>
                <a:t>teacher:方瓊瑤老師</a:t>
              </a:r>
              <a:endParaRPr lang="en-US" sz="3600" spc="180" dirty="0">
                <a:solidFill>
                  <a:srgbClr val="2938FA"/>
                </a:solidFill>
                <a:latin typeface="VT323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80975"/>
              <a:ext cx="15790722" cy="33918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9600" spc="-192">
                  <a:solidFill>
                    <a:srgbClr val="2938FA"/>
                  </a:solidFill>
                  <a:latin typeface="Efour Digital Pro"/>
                </a:rPr>
                <a:t>FACE REGION DETECTION</a:t>
              </a:r>
            </a:p>
          </p:txBody>
        </p:sp>
      </p:grpSp>
      <p:sp>
        <p:nvSpPr>
          <p:cNvPr id="19" name="AutoShape 19"/>
          <p:cNvSpPr/>
          <p:nvPr/>
        </p:nvSpPr>
        <p:spPr>
          <a:xfrm>
            <a:off x="1315640" y="1333661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21" name="AutoShape 21"/>
          <p:cNvSpPr/>
          <p:nvPr/>
        </p:nvSpPr>
        <p:spPr>
          <a:xfrm>
            <a:off x="1802153" y="1820174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23" name="TextBox 23"/>
          <p:cNvSpPr txBox="1"/>
          <p:nvPr/>
        </p:nvSpPr>
        <p:spPr>
          <a:xfrm>
            <a:off x="4640402" y="1858214"/>
            <a:ext cx="10868542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 dirty="0">
                <a:solidFill>
                  <a:srgbClr val="2938FA"/>
                </a:solidFill>
                <a:latin typeface="Efour Digital Pro"/>
              </a:rPr>
              <a:t>Advanced Image Processing• </a:t>
            </a:r>
            <a:r>
              <a:rPr lang="en-US" sz="2100" spc="126" dirty="0" err="1">
                <a:solidFill>
                  <a:srgbClr val="2938FA"/>
                </a:solidFill>
                <a:latin typeface="Efour Digital Pro"/>
              </a:rPr>
              <a:t>jan.</a:t>
            </a:r>
            <a:r>
              <a:rPr lang="en-US" sz="2100" spc="126" dirty="0">
                <a:solidFill>
                  <a:srgbClr val="2938FA"/>
                </a:solidFill>
                <a:latin typeface="Efour Digital Pro"/>
              </a:rPr>
              <a:t> 12, 2021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149409" y="1345575"/>
            <a:ext cx="10868542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 dirty="0">
                <a:solidFill>
                  <a:srgbClr val="2938FA"/>
                </a:solidFill>
                <a:latin typeface="Efour Digital Pro"/>
              </a:rPr>
              <a:t>Advanced Image Processing • </a:t>
            </a:r>
            <a:r>
              <a:rPr lang="en-US" sz="2100" spc="126" dirty="0" err="1">
                <a:solidFill>
                  <a:srgbClr val="2938FA"/>
                </a:solidFill>
                <a:latin typeface="Efour Digital Pro"/>
              </a:rPr>
              <a:t>jan.</a:t>
            </a:r>
            <a:r>
              <a:rPr lang="en-US" sz="2100" spc="126" dirty="0">
                <a:solidFill>
                  <a:srgbClr val="2938FA"/>
                </a:solidFill>
                <a:latin typeface="Efour Digital Pro"/>
              </a:rPr>
              <a:t> 12, 2021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709729" y="893613"/>
            <a:ext cx="10868542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 • jan. 12, 2021</a:t>
            </a:r>
          </a:p>
        </p:txBody>
      </p:sp>
      <p:sp>
        <p:nvSpPr>
          <p:cNvPr id="26" name="橢圓 25"/>
          <p:cNvSpPr/>
          <p:nvPr/>
        </p:nvSpPr>
        <p:spPr>
          <a:xfrm>
            <a:off x="1093277" y="945915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橢圓 26"/>
          <p:cNvSpPr/>
          <p:nvPr/>
        </p:nvSpPr>
        <p:spPr>
          <a:xfrm>
            <a:off x="1395462" y="94591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8" name="橢圓 27"/>
          <p:cNvSpPr/>
          <p:nvPr/>
        </p:nvSpPr>
        <p:spPr>
          <a:xfrm>
            <a:off x="1700487" y="944192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/>
          <p:cNvSpPr/>
          <p:nvPr/>
        </p:nvSpPr>
        <p:spPr>
          <a:xfrm>
            <a:off x="1678795" y="142593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/>
        </p:nvSpPr>
        <p:spPr>
          <a:xfrm>
            <a:off x="1980980" y="1425933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1" name="橢圓 30"/>
          <p:cNvSpPr/>
          <p:nvPr/>
        </p:nvSpPr>
        <p:spPr>
          <a:xfrm>
            <a:off x="2286005" y="1424211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橢圓 31"/>
          <p:cNvSpPr/>
          <p:nvPr/>
        </p:nvSpPr>
        <p:spPr>
          <a:xfrm>
            <a:off x="2199350" y="194775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/>
          <p:cNvSpPr/>
          <p:nvPr/>
        </p:nvSpPr>
        <p:spPr>
          <a:xfrm>
            <a:off x="2501535" y="194775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4" name="橢圓 33"/>
          <p:cNvSpPr/>
          <p:nvPr/>
        </p:nvSpPr>
        <p:spPr>
          <a:xfrm>
            <a:off x="2806560" y="194603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93983"/>
            <a:ext cx="6930259" cy="58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臉部偵測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0" name="TextBox 10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2" name="橢圓 11"/>
          <p:cNvSpPr/>
          <p:nvPr/>
        </p:nvSpPr>
        <p:spPr>
          <a:xfrm>
            <a:off x="459815" y="166875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762000" y="16687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橢圓 13"/>
          <p:cNvSpPr/>
          <p:nvPr/>
        </p:nvSpPr>
        <p:spPr>
          <a:xfrm>
            <a:off x="1067025" y="165152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3802975" y="2441726"/>
            <a:ext cx="111469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dirty="0"/>
              <a:t>使用</a:t>
            </a:r>
            <a:r>
              <a:rPr lang="en-US" altLang="zh-TW" sz="4000" dirty="0"/>
              <a:t>OpenCV2</a:t>
            </a:r>
            <a:r>
              <a:rPr lang="zh-TW" altLang="en-US" sz="4000" dirty="0"/>
              <a:t>的</a:t>
            </a:r>
            <a:r>
              <a:rPr lang="en-US" altLang="zh-TW" sz="4000" dirty="0" err="1" smtClean="0"/>
              <a:t>CascadeClassfier</a:t>
            </a:r>
            <a:r>
              <a:rPr lang="zh-TW" altLang="en-US" sz="4000" dirty="0" smtClean="0"/>
              <a:t>和</a:t>
            </a:r>
            <a:r>
              <a:rPr lang="en-US" altLang="zh-TW" sz="4000" dirty="0" err="1" smtClean="0"/>
              <a:t>detectMultiScale</a:t>
            </a:r>
            <a:endParaRPr lang="en-US" altLang="zh-TW" sz="4000" dirty="0"/>
          </a:p>
        </p:txBody>
      </p:sp>
      <p:pic>
        <p:nvPicPr>
          <p:cNvPr id="8" name="圖片 7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695700"/>
            <a:ext cx="14333313" cy="5147413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3486958" y="7623457"/>
            <a:ext cx="12819841" cy="872844"/>
          </a:xfrm>
          <a:prstGeom prst="rect">
            <a:avLst/>
          </a:prstGeom>
          <a:noFill/>
          <a:ln w="38100">
            <a:solidFill>
              <a:srgbClr val="40FF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2743200" y="6027090"/>
            <a:ext cx="13799913" cy="26216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9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61057"/>
            <a:ext cx="6930259" cy="602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臉部偵測結果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 l="28407" t="23773" r="27453" b="7655"/>
          <a:stretch>
            <a:fillRect/>
          </a:stretch>
        </p:blipFill>
        <p:spPr>
          <a:xfrm>
            <a:off x="842309" y="2411723"/>
            <a:ext cx="8067979" cy="7050396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10000" y="1634832"/>
            <a:ext cx="1684615" cy="93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000000"/>
                </a:solidFill>
                <a:latin typeface="+mj-lt"/>
              </a:rPr>
              <a:t>Input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936432" y="1634832"/>
            <a:ext cx="3307675" cy="93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000000"/>
                </a:solidFill>
                <a:latin typeface="+mj-lt"/>
              </a:rPr>
              <a:t>Output</a:t>
            </a:r>
          </a:p>
        </p:txBody>
      </p:sp>
      <p:sp>
        <p:nvSpPr>
          <p:cNvPr id="14" name="橢圓 13"/>
          <p:cNvSpPr/>
          <p:nvPr/>
        </p:nvSpPr>
        <p:spPr>
          <a:xfrm>
            <a:off x="428942" y="168453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/>
          <p:cNvSpPr/>
          <p:nvPr/>
        </p:nvSpPr>
        <p:spPr>
          <a:xfrm>
            <a:off x="731127" y="168452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橢圓 15"/>
          <p:cNvSpPr/>
          <p:nvPr/>
        </p:nvSpPr>
        <p:spPr>
          <a:xfrm>
            <a:off x="1036152" y="166730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 descr="Fig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774" y="2671705"/>
            <a:ext cx="7578526" cy="6530431"/>
          </a:xfrm>
          <a:prstGeom prst="rect">
            <a:avLst/>
          </a:prstGeom>
        </p:spPr>
      </p:pic>
      <p:sp>
        <p:nvSpPr>
          <p:cNvPr id="1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10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36006" y="620841"/>
            <a:ext cx="16539604" cy="10043157"/>
          </a:xfrm>
          <a:prstGeom prst="rect">
            <a:avLst/>
          </a:prstGeom>
          <a:solidFill>
            <a:srgbClr val="F8EAF3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620841"/>
            <a:chOff x="0" y="0"/>
            <a:chExt cx="13239462" cy="4494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239462" cy="449453"/>
            </a:xfrm>
            <a:custGeom>
              <a:avLst/>
              <a:gdLst/>
              <a:ahLst/>
              <a:cxnLst/>
              <a:rect l="l" t="t" r="r" b="b"/>
              <a:pathLst>
                <a:path w="13239462" h="449453">
                  <a:moveTo>
                    <a:pt x="0" y="0"/>
                  </a:moveTo>
                  <a:lnTo>
                    <a:pt x="0" y="449453"/>
                  </a:lnTo>
                  <a:lnTo>
                    <a:pt x="13239462" y="449453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388493"/>
                  </a:moveTo>
                  <a:lnTo>
                    <a:pt x="59690" y="388493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388493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200363" y="4047101"/>
            <a:ext cx="11544490" cy="2192798"/>
            <a:chOff x="0" y="0"/>
            <a:chExt cx="15392654" cy="2923731"/>
          </a:xfrm>
        </p:grpSpPr>
        <p:sp>
          <p:nvSpPr>
            <p:cNvPr id="8" name="TextBox 8"/>
            <p:cNvSpPr txBox="1"/>
            <p:nvPr/>
          </p:nvSpPr>
          <p:spPr>
            <a:xfrm>
              <a:off x="0" y="2211175"/>
              <a:ext cx="15392654" cy="712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b="1" spc="288" dirty="0" err="1">
                  <a:solidFill>
                    <a:srgbClr val="2938FA"/>
                  </a:solidFill>
                  <a:ea typeface="VT323"/>
                </a:rPr>
                <a:t>結果</a:t>
              </a:r>
              <a:endParaRPr lang="en-US" sz="3200" b="1" spc="288" dirty="0">
                <a:solidFill>
                  <a:srgbClr val="2938FA"/>
                </a:solidFill>
                <a:ea typeface="VT323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6675"/>
              <a:ext cx="15392654" cy="1395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7200" dirty="0">
                  <a:solidFill>
                    <a:srgbClr val="2938FA"/>
                  </a:solidFill>
                  <a:latin typeface="Efour Digital Pro"/>
                </a:rPr>
                <a:t>Result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850646" y="145335"/>
            <a:ext cx="13408654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0" y="0"/>
            <a:ext cx="2021306" cy="10287000"/>
            <a:chOff x="0" y="0"/>
            <a:chExt cx="1463310" cy="744719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63309" cy="7447197"/>
            </a:xfrm>
            <a:custGeom>
              <a:avLst/>
              <a:gdLst/>
              <a:ahLst/>
              <a:cxnLst/>
              <a:rect l="l" t="t" r="r" b="b"/>
              <a:pathLst>
                <a:path w="1463309" h="7447197">
                  <a:moveTo>
                    <a:pt x="0" y="0"/>
                  </a:moveTo>
                  <a:lnTo>
                    <a:pt x="0" y="7447197"/>
                  </a:lnTo>
                  <a:lnTo>
                    <a:pt x="1463309" y="7447197"/>
                  </a:lnTo>
                  <a:lnTo>
                    <a:pt x="1463309" y="0"/>
                  </a:lnTo>
                  <a:lnTo>
                    <a:pt x="0" y="0"/>
                  </a:lnTo>
                  <a:close/>
                  <a:moveTo>
                    <a:pt x="1402349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402349" y="59690"/>
                  </a:lnTo>
                  <a:lnTo>
                    <a:pt x="1402349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79574" y="85725"/>
            <a:ext cx="1856432" cy="450661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5" name="橢圓 14"/>
          <p:cNvSpPr/>
          <p:nvPr/>
        </p:nvSpPr>
        <p:spPr>
          <a:xfrm>
            <a:off x="536015" y="1967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838200" y="19673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橢圓 16"/>
          <p:cNvSpPr/>
          <p:nvPr/>
        </p:nvSpPr>
        <p:spPr>
          <a:xfrm>
            <a:off x="1143225" y="19501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600" b="1" smtClean="0">
                <a:solidFill>
                  <a:schemeClr val="tx1"/>
                </a:solidFill>
              </a:rPr>
              <a:pPr/>
              <a:t>1</a:t>
            </a:fld>
            <a:r>
              <a:rPr lang="en-US" altLang="zh-TW" sz="1600" b="1" dirty="0" smtClean="0">
                <a:solidFill>
                  <a:schemeClr val="tx1"/>
                </a:solidFill>
              </a:rPr>
              <a:t>1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99419"/>
            <a:ext cx="6930259" cy="602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實驗結論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34827" y="1804529"/>
            <a:ext cx="13352451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600" dirty="0" err="1">
                <a:solidFill>
                  <a:srgbClr val="2938FA"/>
                </a:solidFill>
                <a:latin typeface="+mn-ea"/>
              </a:rPr>
              <a:t>影像均化效果最顯著的地方在於多人影像</a:t>
            </a:r>
            <a:endParaRPr lang="en-US" sz="5600" dirty="0">
              <a:solidFill>
                <a:srgbClr val="2938FA"/>
              </a:solidFill>
              <a:latin typeface="+mn-e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34827" y="3401416"/>
            <a:ext cx="12918111" cy="914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600" dirty="0" err="1">
                <a:solidFill>
                  <a:srgbClr val="2938FA"/>
                </a:solidFill>
                <a:latin typeface="+mn-ea"/>
              </a:rPr>
              <a:t>若是影像只有頭部的話準確度會提高</a:t>
            </a:r>
            <a:endParaRPr lang="en-US" sz="5600" dirty="0">
              <a:solidFill>
                <a:srgbClr val="2938FA"/>
              </a:solidFill>
              <a:latin typeface="+mn-ea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714344" y="2133159"/>
            <a:ext cx="381000" cy="342900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0" name="TextBox 10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1" name="AutoShape 11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3" name="AutoShape 13"/>
          <p:cNvSpPr/>
          <p:nvPr/>
        </p:nvSpPr>
        <p:spPr>
          <a:xfrm>
            <a:off x="714344" y="3768446"/>
            <a:ext cx="381000" cy="342900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4" name="AutoShape 14"/>
          <p:cNvSpPr/>
          <p:nvPr/>
        </p:nvSpPr>
        <p:spPr>
          <a:xfrm>
            <a:off x="714344" y="5396230"/>
            <a:ext cx="381000" cy="342900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5" name="TextBox 15"/>
          <p:cNvSpPr txBox="1"/>
          <p:nvPr/>
        </p:nvSpPr>
        <p:spPr>
          <a:xfrm>
            <a:off x="1434827" y="5029200"/>
            <a:ext cx="12140871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600" dirty="0" err="1">
                <a:solidFill>
                  <a:srgbClr val="2938FA"/>
                </a:solidFill>
                <a:latin typeface="+mn-ea"/>
              </a:rPr>
              <a:t>正面臉部的影像準確度較高</a:t>
            </a:r>
            <a:endParaRPr lang="en-US" sz="5600" dirty="0">
              <a:solidFill>
                <a:srgbClr val="2938FA"/>
              </a:solidFill>
              <a:latin typeface="+mn-ea"/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457200" y="1967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759385" y="19673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橢圓 17"/>
          <p:cNvSpPr/>
          <p:nvPr/>
        </p:nvSpPr>
        <p:spPr>
          <a:xfrm>
            <a:off x="1064410" y="19501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AutoShape 14"/>
          <p:cNvSpPr/>
          <p:nvPr/>
        </p:nvSpPr>
        <p:spPr>
          <a:xfrm>
            <a:off x="725101" y="6847724"/>
            <a:ext cx="381000" cy="342900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20" name="TextBox 15"/>
          <p:cNvSpPr txBox="1"/>
          <p:nvPr/>
        </p:nvSpPr>
        <p:spPr>
          <a:xfrm>
            <a:off x="1434826" y="6519037"/>
            <a:ext cx="12140871" cy="2000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zh-TW" altLang="en-US" sz="5600" dirty="0" smtClean="0">
                <a:solidFill>
                  <a:srgbClr val="2938FA"/>
                </a:solidFill>
                <a:latin typeface="+mn-ea"/>
              </a:rPr>
              <a:t>增加眼部的辨識臉</a:t>
            </a:r>
            <a:r>
              <a:rPr lang="zh-TW" altLang="en-US" sz="5600" dirty="0">
                <a:solidFill>
                  <a:srgbClr val="2938FA"/>
                </a:solidFill>
                <a:latin typeface="+mn-ea"/>
              </a:rPr>
              <a:t>部</a:t>
            </a:r>
            <a:r>
              <a:rPr lang="zh-TW" altLang="en-US" sz="5600" dirty="0" smtClean="0">
                <a:solidFill>
                  <a:srgbClr val="2938FA"/>
                </a:solidFill>
                <a:latin typeface="+mn-ea"/>
              </a:rPr>
              <a:t>準確度似乎</a:t>
            </a:r>
            <a:r>
              <a:rPr lang="zh-TW" altLang="en-US" sz="5600" dirty="0">
                <a:solidFill>
                  <a:srgbClr val="2938FA"/>
                </a:solidFill>
                <a:latin typeface="+mn-ea"/>
              </a:rPr>
              <a:t>有</a:t>
            </a:r>
            <a:r>
              <a:rPr lang="zh-TW" altLang="en-US" sz="5600" dirty="0" smtClean="0">
                <a:solidFill>
                  <a:srgbClr val="2938FA"/>
                </a:solidFill>
                <a:latin typeface="+mn-ea"/>
              </a:rPr>
              <a:t>些許提高</a:t>
            </a:r>
            <a:endParaRPr lang="en-US" sz="5600" dirty="0">
              <a:solidFill>
                <a:srgbClr val="2938FA"/>
              </a:solidFill>
              <a:latin typeface="+mn-ea"/>
            </a:endParaRPr>
          </a:p>
        </p:txBody>
      </p:sp>
      <p:sp>
        <p:nvSpPr>
          <p:cNvPr id="21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600" b="1" smtClean="0">
                <a:solidFill>
                  <a:schemeClr val="tx1"/>
                </a:solidFill>
              </a:rPr>
              <a:pPr/>
              <a:t>1</a:t>
            </a:fld>
            <a:r>
              <a:rPr lang="en-US" altLang="zh-TW" sz="1600" b="1" dirty="0" smtClean="0">
                <a:solidFill>
                  <a:schemeClr val="tx1"/>
                </a:solidFill>
              </a:rPr>
              <a:t>2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52400" y="0"/>
            <a:ext cx="5746377" cy="966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60"/>
              </a:lnSpc>
            </a:pPr>
            <a:r>
              <a:rPr lang="en-US" sz="5400" b="1" spc="68" dirty="0" err="1">
                <a:solidFill>
                  <a:srgbClr val="2938FA"/>
                </a:solidFill>
                <a:latin typeface="+mj-ea"/>
                <a:ea typeface="+mj-ea"/>
              </a:rPr>
              <a:t>好的結果</a:t>
            </a:r>
            <a:endParaRPr lang="en-US" sz="5400" b="1" spc="68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2559817" y="1028700"/>
            <a:ext cx="13716626" cy="8763000"/>
            <a:chOff x="0" y="0"/>
            <a:chExt cx="13289248" cy="8745570"/>
          </a:xfrm>
        </p:grpSpPr>
        <p:sp>
          <p:nvSpPr>
            <p:cNvPr id="6" name="Freeform 6"/>
            <p:cNvSpPr/>
            <p:nvPr/>
          </p:nvSpPr>
          <p:spPr>
            <a:xfrm>
              <a:off x="72390" y="72390"/>
              <a:ext cx="13144468" cy="8600790"/>
            </a:xfrm>
            <a:custGeom>
              <a:avLst/>
              <a:gdLst/>
              <a:ahLst/>
              <a:cxnLst/>
              <a:rect l="l" t="t" r="r" b="b"/>
              <a:pathLst>
                <a:path w="13144468" h="8600790">
                  <a:moveTo>
                    <a:pt x="0" y="0"/>
                  </a:moveTo>
                  <a:lnTo>
                    <a:pt x="13144468" y="0"/>
                  </a:lnTo>
                  <a:lnTo>
                    <a:pt x="13144468" y="8600790"/>
                  </a:lnTo>
                  <a:lnTo>
                    <a:pt x="0" y="8600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289248" cy="8745569"/>
            </a:xfrm>
            <a:custGeom>
              <a:avLst/>
              <a:gdLst/>
              <a:ahLst/>
              <a:cxnLst/>
              <a:rect l="l" t="t" r="r" b="b"/>
              <a:pathLst>
                <a:path w="13289248" h="8745569">
                  <a:moveTo>
                    <a:pt x="13144469" y="8600790"/>
                  </a:moveTo>
                  <a:lnTo>
                    <a:pt x="13289248" y="8600790"/>
                  </a:lnTo>
                  <a:lnTo>
                    <a:pt x="13289248" y="8745569"/>
                  </a:lnTo>
                  <a:lnTo>
                    <a:pt x="13144469" y="8745569"/>
                  </a:lnTo>
                  <a:lnTo>
                    <a:pt x="13144469" y="8600790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8600790"/>
                  </a:lnTo>
                  <a:lnTo>
                    <a:pt x="0" y="8600790"/>
                  </a:lnTo>
                  <a:lnTo>
                    <a:pt x="0" y="144780"/>
                  </a:lnTo>
                  <a:close/>
                  <a:moveTo>
                    <a:pt x="0" y="8600790"/>
                  </a:moveTo>
                  <a:lnTo>
                    <a:pt x="144780" y="8600790"/>
                  </a:lnTo>
                  <a:lnTo>
                    <a:pt x="144780" y="8745569"/>
                  </a:lnTo>
                  <a:lnTo>
                    <a:pt x="0" y="8745569"/>
                  </a:lnTo>
                  <a:lnTo>
                    <a:pt x="0" y="8600790"/>
                  </a:lnTo>
                  <a:close/>
                  <a:moveTo>
                    <a:pt x="13144469" y="144780"/>
                  </a:moveTo>
                  <a:lnTo>
                    <a:pt x="13289248" y="144780"/>
                  </a:lnTo>
                  <a:lnTo>
                    <a:pt x="13289248" y="8600790"/>
                  </a:lnTo>
                  <a:lnTo>
                    <a:pt x="13144469" y="8600790"/>
                  </a:lnTo>
                  <a:lnTo>
                    <a:pt x="13144469" y="144780"/>
                  </a:lnTo>
                  <a:close/>
                  <a:moveTo>
                    <a:pt x="144780" y="8600790"/>
                  </a:moveTo>
                  <a:lnTo>
                    <a:pt x="13144469" y="8600790"/>
                  </a:lnTo>
                  <a:lnTo>
                    <a:pt x="13144469" y="8745569"/>
                  </a:lnTo>
                  <a:lnTo>
                    <a:pt x="144780" y="8745569"/>
                  </a:lnTo>
                  <a:lnTo>
                    <a:pt x="144780" y="8600790"/>
                  </a:lnTo>
                  <a:close/>
                  <a:moveTo>
                    <a:pt x="13144469" y="0"/>
                  </a:moveTo>
                  <a:lnTo>
                    <a:pt x="13289248" y="0"/>
                  </a:lnTo>
                  <a:lnTo>
                    <a:pt x="13289248" y="144780"/>
                  </a:lnTo>
                  <a:lnTo>
                    <a:pt x="13144469" y="144780"/>
                  </a:lnTo>
                  <a:lnTo>
                    <a:pt x="13144469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3144469" y="0"/>
                  </a:lnTo>
                  <a:lnTo>
                    <a:pt x="13144469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8" name="AutoShape 8"/>
          <p:cNvSpPr/>
          <p:nvPr/>
        </p:nvSpPr>
        <p:spPr>
          <a:xfrm>
            <a:off x="2729461" y="1201577"/>
            <a:ext cx="3058170" cy="749236"/>
          </a:xfrm>
          <a:prstGeom prst="rect">
            <a:avLst/>
          </a:prstGeom>
          <a:solidFill>
            <a:srgbClr val="F1A5D6"/>
          </a:solidFill>
        </p:spPr>
      </p:sp>
      <p:grpSp>
        <p:nvGrpSpPr>
          <p:cNvPr id="10" name="Group 10"/>
          <p:cNvGrpSpPr/>
          <p:nvPr/>
        </p:nvGrpSpPr>
        <p:grpSpPr>
          <a:xfrm>
            <a:off x="2559817" y="1971469"/>
            <a:ext cx="13716626" cy="7980057"/>
            <a:chOff x="0" y="0"/>
            <a:chExt cx="13289248" cy="7809124"/>
          </a:xfrm>
        </p:grpSpPr>
        <p:sp>
          <p:nvSpPr>
            <p:cNvPr id="11" name="Freeform 11"/>
            <p:cNvSpPr/>
            <p:nvPr/>
          </p:nvSpPr>
          <p:spPr>
            <a:xfrm>
              <a:off x="72390" y="72390"/>
              <a:ext cx="13144468" cy="7664345"/>
            </a:xfrm>
            <a:custGeom>
              <a:avLst/>
              <a:gdLst/>
              <a:ahLst/>
              <a:cxnLst/>
              <a:rect l="l" t="t" r="r" b="b"/>
              <a:pathLst>
                <a:path w="13144468" h="7664345">
                  <a:moveTo>
                    <a:pt x="0" y="0"/>
                  </a:moveTo>
                  <a:lnTo>
                    <a:pt x="13144468" y="0"/>
                  </a:lnTo>
                  <a:lnTo>
                    <a:pt x="13144468" y="7664345"/>
                  </a:lnTo>
                  <a:lnTo>
                    <a:pt x="0" y="76643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EAF3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3289248" cy="7809124"/>
            </a:xfrm>
            <a:custGeom>
              <a:avLst/>
              <a:gdLst/>
              <a:ahLst/>
              <a:cxnLst/>
              <a:rect l="l" t="t" r="r" b="b"/>
              <a:pathLst>
                <a:path w="13289248" h="7809124">
                  <a:moveTo>
                    <a:pt x="13144469" y="7664345"/>
                  </a:moveTo>
                  <a:lnTo>
                    <a:pt x="13289248" y="7664345"/>
                  </a:lnTo>
                  <a:lnTo>
                    <a:pt x="13289248" y="7809124"/>
                  </a:lnTo>
                  <a:lnTo>
                    <a:pt x="13144469" y="7809124"/>
                  </a:lnTo>
                  <a:lnTo>
                    <a:pt x="13144469" y="7664345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7664345"/>
                  </a:lnTo>
                  <a:lnTo>
                    <a:pt x="0" y="7664345"/>
                  </a:lnTo>
                  <a:lnTo>
                    <a:pt x="0" y="144780"/>
                  </a:lnTo>
                  <a:close/>
                  <a:moveTo>
                    <a:pt x="0" y="7664345"/>
                  </a:moveTo>
                  <a:lnTo>
                    <a:pt x="144780" y="7664345"/>
                  </a:lnTo>
                  <a:lnTo>
                    <a:pt x="144780" y="7809124"/>
                  </a:lnTo>
                  <a:lnTo>
                    <a:pt x="0" y="7809124"/>
                  </a:lnTo>
                  <a:lnTo>
                    <a:pt x="0" y="7664345"/>
                  </a:lnTo>
                  <a:close/>
                  <a:moveTo>
                    <a:pt x="13144469" y="144780"/>
                  </a:moveTo>
                  <a:lnTo>
                    <a:pt x="13289248" y="144780"/>
                  </a:lnTo>
                  <a:lnTo>
                    <a:pt x="13289248" y="7664345"/>
                  </a:lnTo>
                  <a:lnTo>
                    <a:pt x="13144469" y="7664345"/>
                  </a:lnTo>
                  <a:lnTo>
                    <a:pt x="13144469" y="144780"/>
                  </a:lnTo>
                  <a:close/>
                  <a:moveTo>
                    <a:pt x="144780" y="7664345"/>
                  </a:moveTo>
                  <a:lnTo>
                    <a:pt x="13144469" y="7664345"/>
                  </a:lnTo>
                  <a:lnTo>
                    <a:pt x="13144469" y="7809124"/>
                  </a:lnTo>
                  <a:lnTo>
                    <a:pt x="144780" y="7809124"/>
                  </a:lnTo>
                  <a:lnTo>
                    <a:pt x="144780" y="7664345"/>
                  </a:lnTo>
                  <a:close/>
                  <a:moveTo>
                    <a:pt x="13144469" y="0"/>
                  </a:moveTo>
                  <a:lnTo>
                    <a:pt x="13289248" y="0"/>
                  </a:lnTo>
                  <a:lnTo>
                    <a:pt x="13289248" y="144780"/>
                  </a:lnTo>
                  <a:lnTo>
                    <a:pt x="13144469" y="144780"/>
                  </a:lnTo>
                  <a:lnTo>
                    <a:pt x="13144469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3144469" y="0"/>
                  </a:lnTo>
                  <a:lnTo>
                    <a:pt x="13144469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5" name="橢圓 14"/>
          <p:cNvSpPr/>
          <p:nvPr/>
        </p:nvSpPr>
        <p:spPr>
          <a:xfrm>
            <a:off x="4717487" y="1347406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3942329" y="1362075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3195014" y="1361404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face good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4535" y="2165741"/>
            <a:ext cx="13567190" cy="7625958"/>
          </a:xfrm>
          <a:prstGeom prst="rect">
            <a:avLst/>
          </a:prstGeom>
        </p:spPr>
      </p:pic>
      <p:sp>
        <p:nvSpPr>
          <p:cNvPr id="18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600" b="1" smtClean="0">
                <a:solidFill>
                  <a:schemeClr val="tx1"/>
                </a:solidFill>
              </a:rPr>
              <a:pPr/>
              <a:t>1</a:t>
            </a:fld>
            <a:r>
              <a:rPr lang="en-US" altLang="zh-TW" sz="1600" b="1" dirty="0" smtClean="0">
                <a:solidFill>
                  <a:schemeClr val="tx1"/>
                </a:solidFill>
              </a:rPr>
              <a:t>3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4146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52400" y="0"/>
            <a:ext cx="5746377" cy="966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60"/>
              </a:lnSpc>
            </a:pPr>
            <a:r>
              <a:rPr lang="en-US" sz="5400" b="1" spc="68" dirty="0" err="1">
                <a:solidFill>
                  <a:srgbClr val="2938FA"/>
                </a:solidFill>
                <a:latin typeface="+mj-ea"/>
                <a:ea typeface="+mj-ea"/>
              </a:rPr>
              <a:t>壞的結果</a:t>
            </a:r>
            <a:endParaRPr lang="en-US" sz="5400" b="1" spc="68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2559817" y="1028700"/>
            <a:ext cx="13716626" cy="9026824"/>
            <a:chOff x="0" y="0"/>
            <a:chExt cx="13289248" cy="8745570"/>
          </a:xfrm>
        </p:grpSpPr>
        <p:sp>
          <p:nvSpPr>
            <p:cNvPr id="6" name="Freeform 6"/>
            <p:cNvSpPr/>
            <p:nvPr/>
          </p:nvSpPr>
          <p:spPr>
            <a:xfrm>
              <a:off x="72390" y="72390"/>
              <a:ext cx="13144468" cy="8600790"/>
            </a:xfrm>
            <a:custGeom>
              <a:avLst/>
              <a:gdLst/>
              <a:ahLst/>
              <a:cxnLst/>
              <a:rect l="l" t="t" r="r" b="b"/>
              <a:pathLst>
                <a:path w="13144468" h="8600790">
                  <a:moveTo>
                    <a:pt x="0" y="0"/>
                  </a:moveTo>
                  <a:lnTo>
                    <a:pt x="13144468" y="0"/>
                  </a:lnTo>
                  <a:lnTo>
                    <a:pt x="13144468" y="8600790"/>
                  </a:lnTo>
                  <a:lnTo>
                    <a:pt x="0" y="86007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3289248" cy="8745569"/>
            </a:xfrm>
            <a:custGeom>
              <a:avLst/>
              <a:gdLst/>
              <a:ahLst/>
              <a:cxnLst/>
              <a:rect l="l" t="t" r="r" b="b"/>
              <a:pathLst>
                <a:path w="13289248" h="8745569">
                  <a:moveTo>
                    <a:pt x="13144469" y="8600790"/>
                  </a:moveTo>
                  <a:lnTo>
                    <a:pt x="13289248" y="8600790"/>
                  </a:lnTo>
                  <a:lnTo>
                    <a:pt x="13289248" y="8745569"/>
                  </a:lnTo>
                  <a:lnTo>
                    <a:pt x="13144469" y="8745569"/>
                  </a:lnTo>
                  <a:lnTo>
                    <a:pt x="13144469" y="8600790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8600790"/>
                  </a:lnTo>
                  <a:lnTo>
                    <a:pt x="0" y="8600790"/>
                  </a:lnTo>
                  <a:lnTo>
                    <a:pt x="0" y="144780"/>
                  </a:lnTo>
                  <a:close/>
                  <a:moveTo>
                    <a:pt x="0" y="8600790"/>
                  </a:moveTo>
                  <a:lnTo>
                    <a:pt x="144780" y="8600790"/>
                  </a:lnTo>
                  <a:lnTo>
                    <a:pt x="144780" y="8745569"/>
                  </a:lnTo>
                  <a:lnTo>
                    <a:pt x="0" y="8745569"/>
                  </a:lnTo>
                  <a:lnTo>
                    <a:pt x="0" y="8600790"/>
                  </a:lnTo>
                  <a:close/>
                  <a:moveTo>
                    <a:pt x="13144469" y="144780"/>
                  </a:moveTo>
                  <a:lnTo>
                    <a:pt x="13289248" y="144780"/>
                  </a:lnTo>
                  <a:lnTo>
                    <a:pt x="13289248" y="8600790"/>
                  </a:lnTo>
                  <a:lnTo>
                    <a:pt x="13144469" y="8600790"/>
                  </a:lnTo>
                  <a:lnTo>
                    <a:pt x="13144469" y="144780"/>
                  </a:lnTo>
                  <a:close/>
                  <a:moveTo>
                    <a:pt x="144780" y="8600790"/>
                  </a:moveTo>
                  <a:lnTo>
                    <a:pt x="13144469" y="8600790"/>
                  </a:lnTo>
                  <a:lnTo>
                    <a:pt x="13144469" y="8745569"/>
                  </a:lnTo>
                  <a:lnTo>
                    <a:pt x="144780" y="8745569"/>
                  </a:lnTo>
                  <a:lnTo>
                    <a:pt x="144780" y="8600790"/>
                  </a:lnTo>
                  <a:close/>
                  <a:moveTo>
                    <a:pt x="13144469" y="0"/>
                  </a:moveTo>
                  <a:lnTo>
                    <a:pt x="13289248" y="0"/>
                  </a:lnTo>
                  <a:lnTo>
                    <a:pt x="13289248" y="144780"/>
                  </a:lnTo>
                  <a:lnTo>
                    <a:pt x="13144469" y="144780"/>
                  </a:lnTo>
                  <a:lnTo>
                    <a:pt x="13144469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3144469" y="0"/>
                  </a:lnTo>
                  <a:lnTo>
                    <a:pt x="13144469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8" name="AutoShape 8"/>
          <p:cNvSpPr/>
          <p:nvPr/>
        </p:nvSpPr>
        <p:spPr>
          <a:xfrm>
            <a:off x="2729461" y="1201577"/>
            <a:ext cx="3058170" cy="749236"/>
          </a:xfrm>
          <a:prstGeom prst="rect">
            <a:avLst/>
          </a:prstGeom>
          <a:solidFill>
            <a:srgbClr val="F1A5D6"/>
          </a:solidFill>
        </p:spPr>
      </p:sp>
      <p:grpSp>
        <p:nvGrpSpPr>
          <p:cNvPr id="10" name="Group 10"/>
          <p:cNvGrpSpPr/>
          <p:nvPr/>
        </p:nvGrpSpPr>
        <p:grpSpPr>
          <a:xfrm>
            <a:off x="2559817" y="1971469"/>
            <a:ext cx="13716626" cy="8060263"/>
            <a:chOff x="0" y="0"/>
            <a:chExt cx="13289248" cy="7809124"/>
          </a:xfrm>
        </p:grpSpPr>
        <p:sp>
          <p:nvSpPr>
            <p:cNvPr id="11" name="Freeform 11"/>
            <p:cNvSpPr/>
            <p:nvPr/>
          </p:nvSpPr>
          <p:spPr>
            <a:xfrm>
              <a:off x="72390" y="72390"/>
              <a:ext cx="13144468" cy="7664345"/>
            </a:xfrm>
            <a:custGeom>
              <a:avLst/>
              <a:gdLst/>
              <a:ahLst/>
              <a:cxnLst/>
              <a:rect l="l" t="t" r="r" b="b"/>
              <a:pathLst>
                <a:path w="13144468" h="7664345">
                  <a:moveTo>
                    <a:pt x="0" y="0"/>
                  </a:moveTo>
                  <a:lnTo>
                    <a:pt x="13144468" y="0"/>
                  </a:lnTo>
                  <a:lnTo>
                    <a:pt x="13144468" y="7664345"/>
                  </a:lnTo>
                  <a:lnTo>
                    <a:pt x="0" y="76643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EAF3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3289248" cy="7809124"/>
            </a:xfrm>
            <a:custGeom>
              <a:avLst/>
              <a:gdLst/>
              <a:ahLst/>
              <a:cxnLst/>
              <a:rect l="l" t="t" r="r" b="b"/>
              <a:pathLst>
                <a:path w="13289248" h="7809124">
                  <a:moveTo>
                    <a:pt x="13144469" y="7664345"/>
                  </a:moveTo>
                  <a:lnTo>
                    <a:pt x="13289248" y="7664345"/>
                  </a:lnTo>
                  <a:lnTo>
                    <a:pt x="13289248" y="7809124"/>
                  </a:lnTo>
                  <a:lnTo>
                    <a:pt x="13144469" y="7809124"/>
                  </a:lnTo>
                  <a:lnTo>
                    <a:pt x="13144469" y="7664345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7664345"/>
                  </a:lnTo>
                  <a:lnTo>
                    <a:pt x="0" y="7664345"/>
                  </a:lnTo>
                  <a:lnTo>
                    <a:pt x="0" y="144780"/>
                  </a:lnTo>
                  <a:close/>
                  <a:moveTo>
                    <a:pt x="0" y="7664345"/>
                  </a:moveTo>
                  <a:lnTo>
                    <a:pt x="144780" y="7664345"/>
                  </a:lnTo>
                  <a:lnTo>
                    <a:pt x="144780" y="7809124"/>
                  </a:lnTo>
                  <a:lnTo>
                    <a:pt x="0" y="7809124"/>
                  </a:lnTo>
                  <a:lnTo>
                    <a:pt x="0" y="7664345"/>
                  </a:lnTo>
                  <a:close/>
                  <a:moveTo>
                    <a:pt x="13144469" y="144780"/>
                  </a:moveTo>
                  <a:lnTo>
                    <a:pt x="13289248" y="144780"/>
                  </a:lnTo>
                  <a:lnTo>
                    <a:pt x="13289248" y="7664345"/>
                  </a:lnTo>
                  <a:lnTo>
                    <a:pt x="13144469" y="7664345"/>
                  </a:lnTo>
                  <a:lnTo>
                    <a:pt x="13144469" y="144780"/>
                  </a:lnTo>
                  <a:close/>
                  <a:moveTo>
                    <a:pt x="144780" y="7664345"/>
                  </a:moveTo>
                  <a:lnTo>
                    <a:pt x="13144469" y="7664345"/>
                  </a:lnTo>
                  <a:lnTo>
                    <a:pt x="13144469" y="7809124"/>
                  </a:lnTo>
                  <a:lnTo>
                    <a:pt x="144780" y="7809124"/>
                  </a:lnTo>
                  <a:lnTo>
                    <a:pt x="144780" y="7664345"/>
                  </a:lnTo>
                  <a:close/>
                  <a:moveTo>
                    <a:pt x="13144469" y="0"/>
                  </a:moveTo>
                  <a:lnTo>
                    <a:pt x="13289248" y="0"/>
                  </a:lnTo>
                  <a:lnTo>
                    <a:pt x="13289248" y="144780"/>
                  </a:lnTo>
                  <a:lnTo>
                    <a:pt x="13144469" y="144780"/>
                  </a:lnTo>
                  <a:lnTo>
                    <a:pt x="13144469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3144469" y="0"/>
                  </a:lnTo>
                  <a:lnTo>
                    <a:pt x="13144469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3" name="橢圓 12"/>
          <p:cNvSpPr/>
          <p:nvPr/>
        </p:nvSpPr>
        <p:spPr>
          <a:xfrm>
            <a:off x="4717487" y="1347406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3942329" y="1362075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/>
          <p:cNvSpPr/>
          <p:nvPr/>
        </p:nvSpPr>
        <p:spPr>
          <a:xfrm>
            <a:off x="3195014" y="1361404"/>
            <a:ext cx="485130" cy="49538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face bad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8654" y="2191600"/>
            <a:ext cx="13556589" cy="7620000"/>
          </a:xfrm>
          <a:prstGeom prst="rect">
            <a:avLst/>
          </a:prstGeom>
        </p:spPr>
      </p:pic>
      <p:sp>
        <p:nvSpPr>
          <p:cNvPr id="16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600" b="1" smtClean="0">
                <a:solidFill>
                  <a:schemeClr val="tx1"/>
                </a:solidFill>
              </a:rPr>
              <a:pPr/>
              <a:t>1</a:t>
            </a:fld>
            <a:r>
              <a:rPr lang="en-US" altLang="zh-TW" sz="1600" b="1" dirty="0" smtClean="0">
                <a:solidFill>
                  <a:schemeClr val="tx1"/>
                </a:solidFill>
              </a:rPr>
              <a:t>4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489563"/>
            <a:ext cx="9144000" cy="9797437"/>
            <a:chOff x="0" y="0"/>
            <a:chExt cx="6619731" cy="709278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19731" cy="7092782"/>
            </a:xfrm>
            <a:custGeom>
              <a:avLst/>
              <a:gdLst/>
              <a:ahLst/>
              <a:cxnLst/>
              <a:rect l="l" t="t" r="r" b="b"/>
              <a:pathLst>
                <a:path w="6619731" h="7092782">
                  <a:moveTo>
                    <a:pt x="0" y="0"/>
                  </a:moveTo>
                  <a:lnTo>
                    <a:pt x="0" y="7092782"/>
                  </a:lnTo>
                  <a:lnTo>
                    <a:pt x="6619731" y="7092782"/>
                  </a:lnTo>
                  <a:lnTo>
                    <a:pt x="6619731" y="0"/>
                  </a:lnTo>
                  <a:lnTo>
                    <a:pt x="0" y="0"/>
                  </a:lnTo>
                  <a:close/>
                  <a:moveTo>
                    <a:pt x="655877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6558771" y="59690"/>
                  </a:lnTo>
                  <a:lnTo>
                    <a:pt x="655877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4282375"/>
            <a:ext cx="6930259" cy="1029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 dirty="0" err="1">
                <a:solidFill>
                  <a:srgbClr val="2938FA"/>
                </a:solidFill>
                <a:latin typeface="+mj-ea"/>
                <a:ea typeface="+mj-ea"/>
              </a:rPr>
              <a:t>目錄</a:t>
            </a:r>
            <a:endParaRPr lang="en-US" sz="7200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696270" y="2253771"/>
            <a:ext cx="6220131" cy="1214409"/>
            <a:chOff x="0" y="-66675"/>
            <a:chExt cx="8293508" cy="161921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8293508" cy="719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altLang="zh-TW" sz="3200" dirty="0">
                  <a:solidFill>
                    <a:srgbClr val="2938FA"/>
                  </a:solidFill>
                  <a:latin typeface="Efour Digital Pro"/>
                </a:rPr>
                <a:t>Flowchart</a:t>
              </a:r>
              <a:endParaRPr lang="en-US" sz="3200" b="1" spc="288" dirty="0">
                <a:solidFill>
                  <a:srgbClr val="2938FA"/>
                </a:solidFill>
                <a:latin typeface="+mn-ea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85688"/>
              <a:ext cx="829350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dirty="0" err="1">
                  <a:solidFill>
                    <a:srgbClr val="2938FA"/>
                  </a:solidFill>
                  <a:latin typeface="+mn-ea"/>
                </a:rPr>
                <a:t>程式執行的流程</a:t>
              </a:r>
              <a:endParaRPr lang="en-US" sz="2800" dirty="0">
                <a:solidFill>
                  <a:srgbClr val="2938FA"/>
                </a:solidFill>
                <a:latin typeface="+mn-ea"/>
              </a:endParaRPr>
            </a:p>
          </p:txBody>
        </p:sp>
      </p:grpSp>
      <p:sp>
        <p:nvSpPr>
          <p:cNvPr id="12" name="AutoShape 12"/>
          <p:cNvSpPr/>
          <p:nvPr/>
        </p:nvSpPr>
        <p:spPr>
          <a:xfrm>
            <a:off x="8915401" y="2700145"/>
            <a:ext cx="381000" cy="342900"/>
          </a:xfrm>
          <a:prstGeom prst="rect">
            <a:avLst/>
          </a:prstGeom>
          <a:solidFill>
            <a:srgbClr val="F1A5D6"/>
          </a:solidFill>
        </p:spPr>
      </p:sp>
      <p:grpSp>
        <p:nvGrpSpPr>
          <p:cNvPr id="13" name="Group 13"/>
          <p:cNvGrpSpPr/>
          <p:nvPr/>
        </p:nvGrpSpPr>
        <p:grpSpPr>
          <a:xfrm>
            <a:off x="10696270" y="4842262"/>
            <a:ext cx="6220131" cy="1214409"/>
            <a:chOff x="0" y="-66675"/>
            <a:chExt cx="8293508" cy="161921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66675"/>
              <a:ext cx="8293508" cy="719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altLang="zh-TW" sz="3200" dirty="0">
                  <a:solidFill>
                    <a:srgbClr val="2938FA"/>
                  </a:solidFill>
                  <a:latin typeface="Efour Digital Pro"/>
                </a:rPr>
                <a:t>Code</a:t>
              </a:r>
              <a:endParaRPr lang="en-US" sz="3200" b="1" spc="288" dirty="0">
                <a:solidFill>
                  <a:srgbClr val="2938FA"/>
                </a:solidFill>
                <a:latin typeface="+mn-ea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85688"/>
              <a:ext cx="829350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dirty="0" err="1">
                  <a:solidFill>
                    <a:srgbClr val="2938FA"/>
                  </a:solidFill>
                  <a:latin typeface="+mn-ea"/>
                </a:rPr>
                <a:t>做了那些影像處理</a:t>
              </a:r>
              <a:endParaRPr lang="en-US" sz="2800" dirty="0">
                <a:solidFill>
                  <a:srgbClr val="2938FA"/>
                </a:solidFill>
                <a:latin typeface="+mn-ea"/>
              </a:endParaRPr>
            </a:p>
          </p:txBody>
        </p:sp>
      </p:grpSp>
      <p:sp>
        <p:nvSpPr>
          <p:cNvPr id="16" name="AutoShape 16"/>
          <p:cNvSpPr/>
          <p:nvPr/>
        </p:nvSpPr>
        <p:spPr>
          <a:xfrm>
            <a:off x="8915401" y="5288636"/>
            <a:ext cx="381000" cy="342900"/>
          </a:xfrm>
          <a:prstGeom prst="rect">
            <a:avLst/>
          </a:prstGeom>
          <a:solidFill>
            <a:srgbClr val="F1A5D6"/>
          </a:solidFill>
        </p:spPr>
      </p:sp>
      <p:grpSp>
        <p:nvGrpSpPr>
          <p:cNvPr id="17" name="Group 17"/>
          <p:cNvGrpSpPr/>
          <p:nvPr/>
        </p:nvGrpSpPr>
        <p:grpSpPr>
          <a:xfrm>
            <a:off x="10696270" y="7287144"/>
            <a:ext cx="6220131" cy="1214409"/>
            <a:chOff x="0" y="-66675"/>
            <a:chExt cx="8293508" cy="1619212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66675"/>
              <a:ext cx="8293508" cy="719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altLang="zh-TW" sz="3200" dirty="0">
                  <a:solidFill>
                    <a:srgbClr val="2938FA"/>
                  </a:solidFill>
                  <a:latin typeface="Efour Digital Pro"/>
                </a:rPr>
                <a:t>Result</a:t>
              </a:r>
              <a:endParaRPr lang="en-US" sz="3200" b="1" spc="288" dirty="0">
                <a:solidFill>
                  <a:srgbClr val="2938FA"/>
                </a:solidFill>
                <a:latin typeface="+mn-ea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885688"/>
              <a:ext cx="829350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dirty="0" err="1">
                  <a:solidFill>
                    <a:srgbClr val="2938FA"/>
                  </a:solidFill>
                  <a:latin typeface="+mn-ea"/>
                </a:rPr>
                <a:t>好的結果以及壞的結果</a:t>
              </a:r>
              <a:endParaRPr lang="en-US" sz="2800" dirty="0">
                <a:solidFill>
                  <a:srgbClr val="2938FA"/>
                </a:solidFill>
                <a:latin typeface="+mn-ea"/>
              </a:endParaRPr>
            </a:p>
          </p:txBody>
        </p:sp>
      </p:grpSp>
      <p:sp>
        <p:nvSpPr>
          <p:cNvPr id="20" name="AutoShape 20"/>
          <p:cNvSpPr/>
          <p:nvPr/>
        </p:nvSpPr>
        <p:spPr>
          <a:xfrm>
            <a:off x="8915401" y="7733518"/>
            <a:ext cx="381000" cy="342900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21" name="TextBox 21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22" name="AutoShape 22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24" name="橢圓 23"/>
          <p:cNvSpPr/>
          <p:nvPr/>
        </p:nvSpPr>
        <p:spPr>
          <a:xfrm>
            <a:off x="504152" y="161189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橢圓 24"/>
          <p:cNvSpPr/>
          <p:nvPr/>
        </p:nvSpPr>
        <p:spPr>
          <a:xfrm>
            <a:off x="806337" y="161188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6" name="橢圓 25"/>
          <p:cNvSpPr/>
          <p:nvPr/>
        </p:nvSpPr>
        <p:spPr>
          <a:xfrm>
            <a:off x="1111362" y="15946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1600" b="1" smtClean="0">
                <a:solidFill>
                  <a:schemeClr val="tx1"/>
                </a:solidFill>
              </a:rPr>
              <a:pPr/>
              <a:t>1</a:t>
            </a:fld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36006" y="620841"/>
            <a:ext cx="16539604" cy="10043157"/>
          </a:xfrm>
          <a:prstGeom prst="rect">
            <a:avLst/>
          </a:prstGeom>
          <a:solidFill>
            <a:srgbClr val="F8EAF3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620841"/>
            <a:chOff x="0" y="0"/>
            <a:chExt cx="13239462" cy="4494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239462" cy="449453"/>
            </a:xfrm>
            <a:custGeom>
              <a:avLst/>
              <a:gdLst/>
              <a:ahLst/>
              <a:cxnLst/>
              <a:rect l="l" t="t" r="r" b="b"/>
              <a:pathLst>
                <a:path w="13239462" h="449453">
                  <a:moveTo>
                    <a:pt x="0" y="0"/>
                  </a:moveTo>
                  <a:lnTo>
                    <a:pt x="0" y="449453"/>
                  </a:lnTo>
                  <a:lnTo>
                    <a:pt x="13239462" y="449453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388493"/>
                  </a:moveTo>
                  <a:lnTo>
                    <a:pt x="59690" y="388493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388493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200363" y="4047101"/>
            <a:ext cx="11544490" cy="2192798"/>
            <a:chOff x="0" y="0"/>
            <a:chExt cx="15392654" cy="2923731"/>
          </a:xfrm>
        </p:grpSpPr>
        <p:sp>
          <p:nvSpPr>
            <p:cNvPr id="8" name="TextBox 8"/>
            <p:cNvSpPr txBox="1"/>
            <p:nvPr/>
          </p:nvSpPr>
          <p:spPr>
            <a:xfrm>
              <a:off x="0" y="2211175"/>
              <a:ext cx="15392654" cy="712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b="1" spc="288" dirty="0" err="1">
                  <a:solidFill>
                    <a:srgbClr val="2938FA"/>
                  </a:solidFill>
                  <a:latin typeface="+mn-ea"/>
                </a:rPr>
                <a:t>流程圖</a:t>
              </a:r>
              <a:endParaRPr lang="en-US" sz="3200" b="1" spc="288" dirty="0">
                <a:solidFill>
                  <a:srgbClr val="2938FA"/>
                </a:solidFill>
                <a:latin typeface="+mn-ea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6675"/>
              <a:ext cx="15392654" cy="1395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7199" dirty="0">
                  <a:solidFill>
                    <a:srgbClr val="2938FA"/>
                  </a:solidFill>
                  <a:latin typeface="Efour Digital Pro"/>
                </a:rPr>
                <a:t>Flowchart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850646" y="145335"/>
            <a:ext cx="13408654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0" y="0"/>
            <a:ext cx="2021306" cy="10287000"/>
            <a:chOff x="0" y="0"/>
            <a:chExt cx="1463310" cy="744719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63309" cy="7447197"/>
            </a:xfrm>
            <a:custGeom>
              <a:avLst/>
              <a:gdLst/>
              <a:ahLst/>
              <a:cxnLst/>
              <a:rect l="l" t="t" r="r" b="b"/>
              <a:pathLst>
                <a:path w="1463309" h="7447197">
                  <a:moveTo>
                    <a:pt x="0" y="0"/>
                  </a:moveTo>
                  <a:lnTo>
                    <a:pt x="0" y="7447197"/>
                  </a:lnTo>
                  <a:lnTo>
                    <a:pt x="1463309" y="7447197"/>
                  </a:lnTo>
                  <a:lnTo>
                    <a:pt x="1463309" y="0"/>
                  </a:lnTo>
                  <a:lnTo>
                    <a:pt x="0" y="0"/>
                  </a:lnTo>
                  <a:close/>
                  <a:moveTo>
                    <a:pt x="1402349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402349" y="59690"/>
                  </a:lnTo>
                  <a:lnTo>
                    <a:pt x="1402349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79574" y="85725"/>
            <a:ext cx="1856432" cy="450661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5" name="橢圓 14"/>
          <p:cNvSpPr/>
          <p:nvPr/>
        </p:nvSpPr>
        <p:spPr>
          <a:xfrm>
            <a:off x="536015" y="1967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838200" y="19673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橢圓 16"/>
          <p:cNvSpPr/>
          <p:nvPr/>
        </p:nvSpPr>
        <p:spPr>
          <a:xfrm>
            <a:off x="1143225" y="19501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2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556238"/>
            <a:ext cx="6930259" cy="1029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2938FA"/>
                </a:solidFill>
                <a:latin typeface="Efour Digital Pro"/>
              </a:rPr>
              <a:t>Flowchart</a:t>
            </a: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7833" y="3491001"/>
            <a:ext cx="17752335" cy="3794562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1" name="橢圓 10"/>
          <p:cNvSpPr/>
          <p:nvPr/>
        </p:nvSpPr>
        <p:spPr>
          <a:xfrm>
            <a:off x="459815" y="171160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762000" y="171159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" name="橢圓 12"/>
          <p:cNvSpPr/>
          <p:nvPr/>
        </p:nvSpPr>
        <p:spPr>
          <a:xfrm>
            <a:off x="1067025" y="1694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3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36006" y="620841"/>
            <a:ext cx="16539604" cy="10043157"/>
          </a:xfrm>
          <a:prstGeom prst="rect">
            <a:avLst/>
          </a:prstGeom>
          <a:solidFill>
            <a:srgbClr val="F8EAF3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620841"/>
            <a:chOff x="0" y="0"/>
            <a:chExt cx="13239462" cy="44945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239462" cy="449453"/>
            </a:xfrm>
            <a:custGeom>
              <a:avLst/>
              <a:gdLst/>
              <a:ahLst/>
              <a:cxnLst/>
              <a:rect l="l" t="t" r="r" b="b"/>
              <a:pathLst>
                <a:path w="13239462" h="449453">
                  <a:moveTo>
                    <a:pt x="0" y="0"/>
                  </a:moveTo>
                  <a:lnTo>
                    <a:pt x="0" y="449453"/>
                  </a:lnTo>
                  <a:lnTo>
                    <a:pt x="13239462" y="449453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388493"/>
                  </a:moveTo>
                  <a:lnTo>
                    <a:pt x="59690" y="388493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388493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200363" y="4097107"/>
            <a:ext cx="11544490" cy="2185456"/>
            <a:chOff x="0" y="66675"/>
            <a:chExt cx="15392654" cy="2913941"/>
          </a:xfrm>
        </p:grpSpPr>
        <p:sp>
          <p:nvSpPr>
            <p:cNvPr id="8" name="TextBox 8"/>
            <p:cNvSpPr txBox="1"/>
            <p:nvPr/>
          </p:nvSpPr>
          <p:spPr>
            <a:xfrm>
              <a:off x="0" y="2211175"/>
              <a:ext cx="15392654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b="1" spc="288" dirty="0" err="1">
                  <a:solidFill>
                    <a:srgbClr val="2938FA"/>
                  </a:solidFill>
                  <a:latin typeface="+mj-ea"/>
                  <a:ea typeface="+mj-ea"/>
                </a:rPr>
                <a:t>影像處理</a:t>
              </a:r>
              <a:endParaRPr lang="en-US" sz="3200" b="1" spc="288" dirty="0">
                <a:solidFill>
                  <a:srgbClr val="2938FA"/>
                </a:solidFill>
                <a:latin typeface="+mj-ea"/>
                <a:ea typeface="+mj-ea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6675"/>
              <a:ext cx="15392654" cy="1395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7200" dirty="0">
                  <a:solidFill>
                    <a:srgbClr val="2938FA"/>
                  </a:solidFill>
                  <a:latin typeface="Efour Digital Pro"/>
                </a:rPr>
                <a:t>Code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850646" y="145335"/>
            <a:ext cx="13408654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0" y="0"/>
            <a:ext cx="2021306" cy="10287000"/>
            <a:chOff x="0" y="0"/>
            <a:chExt cx="1463310" cy="744719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63309" cy="7447197"/>
            </a:xfrm>
            <a:custGeom>
              <a:avLst/>
              <a:gdLst/>
              <a:ahLst/>
              <a:cxnLst/>
              <a:rect l="l" t="t" r="r" b="b"/>
              <a:pathLst>
                <a:path w="1463309" h="7447197">
                  <a:moveTo>
                    <a:pt x="0" y="0"/>
                  </a:moveTo>
                  <a:lnTo>
                    <a:pt x="0" y="7447197"/>
                  </a:lnTo>
                  <a:lnTo>
                    <a:pt x="1463309" y="7447197"/>
                  </a:lnTo>
                  <a:lnTo>
                    <a:pt x="1463309" y="0"/>
                  </a:lnTo>
                  <a:lnTo>
                    <a:pt x="0" y="0"/>
                  </a:lnTo>
                  <a:close/>
                  <a:moveTo>
                    <a:pt x="1402349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402349" y="59690"/>
                  </a:lnTo>
                  <a:lnTo>
                    <a:pt x="1402349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79574" y="85725"/>
            <a:ext cx="1856432" cy="450661"/>
          </a:xfrm>
          <a:prstGeom prst="rect">
            <a:avLst/>
          </a:prstGeom>
          <a:solidFill>
            <a:srgbClr val="F1A5D6"/>
          </a:solidFill>
        </p:spPr>
      </p:sp>
      <p:sp>
        <p:nvSpPr>
          <p:cNvPr id="15" name="橢圓 14"/>
          <p:cNvSpPr/>
          <p:nvPr/>
        </p:nvSpPr>
        <p:spPr>
          <a:xfrm>
            <a:off x="536015" y="1967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838200" y="19673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橢圓 16"/>
          <p:cNvSpPr/>
          <p:nvPr/>
        </p:nvSpPr>
        <p:spPr>
          <a:xfrm>
            <a:off x="1143225" y="19501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4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40391"/>
            <a:ext cx="6930259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影像灰階化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 r="7238" b="39571"/>
          <a:stretch>
            <a:fillRect/>
          </a:stretch>
        </p:blipFill>
        <p:spPr>
          <a:xfrm>
            <a:off x="2827605" y="4388181"/>
            <a:ext cx="12632790" cy="462909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27564" y="2291437"/>
            <a:ext cx="11734064" cy="673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88"/>
              </a:lnSpc>
            </a:pPr>
            <a:endParaRPr lang="en-US" sz="3991" dirty="0">
              <a:solidFill>
                <a:srgbClr val="000000"/>
              </a:solidFill>
              <a:ea typeface="圓體"/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459815" y="171160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762000" y="171159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橢圓 13"/>
          <p:cNvSpPr/>
          <p:nvPr/>
        </p:nvSpPr>
        <p:spPr>
          <a:xfrm>
            <a:off x="1067025" y="16943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3866208" y="2716151"/>
            <a:ext cx="105555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000" dirty="0"/>
              <a:t>Gray = 0.299 * Red + 0.587 * Green + 0.114 * </a:t>
            </a:r>
            <a:r>
              <a:rPr lang="en-US" altLang="zh-TW" sz="4000" dirty="0" smtClean="0"/>
              <a:t>Blue</a:t>
            </a:r>
          </a:p>
          <a:p>
            <a:pPr algn="ctr"/>
            <a:r>
              <a:rPr lang="zh-TW" altLang="en-US" sz="4000" dirty="0" smtClean="0"/>
              <a:t>得到</a:t>
            </a:r>
            <a:r>
              <a:rPr lang="zh-TW" altLang="en-US" sz="4000" dirty="0"/>
              <a:t>比較適合人類眼睛的灰階影像</a:t>
            </a:r>
          </a:p>
        </p:txBody>
      </p:sp>
      <p:sp>
        <p:nvSpPr>
          <p:cNvPr id="15" name="矩形 14"/>
          <p:cNvSpPr/>
          <p:nvPr/>
        </p:nvSpPr>
        <p:spPr>
          <a:xfrm>
            <a:off x="4572000" y="6362700"/>
            <a:ext cx="10515600" cy="501066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5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58236"/>
            <a:ext cx="6930259" cy="564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影像灰階化結果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0722" y="2412767"/>
            <a:ext cx="7147026" cy="425471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27628" t="23029" r="27061" b="6487"/>
          <a:stretch>
            <a:fillRect/>
          </a:stretch>
        </p:blipFill>
        <p:spPr>
          <a:xfrm>
            <a:off x="8716336" y="2017797"/>
            <a:ext cx="8794424" cy="7695121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61967" y="1335172"/>
            <a:ext cx="1684615" cy="878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 smtClean="0">
                <a:solidFill>
                  <a:srgbClr val="000000"/>
                </a:solidFill>
              </a:rPr>
              <a:t>Input</a:t>
            </a:r>
            <a:endParaRPr lang="en-US" sz="5200" dirty="0">
              <a:solidFill>
                <a:srgbClr val="000000"/>
              </a:solidFill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459710" y="1335172"/>
            <a:ext cx="3307675" cy="93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000000"/>
                </a:solidFill>
                <a:latin typeface="+mj-lt"/>
              </a:rPr>
              <a:t>Output</a:t>
            </a:r>
          </a:p>
        </p:txBody>
      </p:sp>
      <p:sp>
        <p:nvSpPr>
          <p:cNvPr id="14" name="橢圓 13"/>
          <p:cNvSpPr/>
          <p:nvPr/>
        </p:nvSpPr>
        <p:spPr>
          <a:xfrm>
            <a:off x="478877" y="16770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/>
          <p:cNvSpPr/>
          <p:nvPr/>
        </p:nvSpPr>
        <p:spPr>
          <a:xfrm>
            <a:off x="781062" y="167706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橢圓 15"/>
          <p:cNvSpPr/>
          <p:nvPr/>
        </p:nvSpPr>
        <p:spPr>
          <a:xfrm>
            <a:off x="1086087" y="16598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6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779438"/>
            <a:ext cx="6930259" cy="602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影像均化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 l="1511" t="5408" r="30927" b="5768"/>
          <a:stretch>
            <a:fillRect/>
          </a:stretch>
        </p:blipFill>
        <p:spPr>
          <a:xfrm>
            <a:off x="242966" y="1784775"/>
            <a:ext cx="10867823" cy="803698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3556" t="1453" r="43446" b="14"/>
          <a:stretch>
            <a:fillRect/>
          </a:stretch>
        </p:blipFill>
        <p:spPr>
          <a:xfrm>
            <a:off x="11201400" y="1562100"/>
            <a:ext cx="6419765" cy="67138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rcRect l="3961" t="5049" r="19172" b="54674"/>
          <a:stretch>
            <a:fillRect/>
          </a:stretch>
        </p:blipFill>
        <p:spPr>
          <a:xfrm>
            <a:off x="11354892" y="8102417"/>
            <a:ext cx="5671792" cy="1671686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3" name="橢圓 12"/>
          <p:cNvSpPr/>
          <p:nvPr/>
        </p:nvSpPr>
        <p:spPr>
          <a:xfrm>
            <a:off x="459815" y="165888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762000" y="165887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橢圓 14"/>
          <p:cNvSpPr/>
          <p:nvPr/>
        </p:nvSpPr>
        <p:spPr>
          <a:xfrm>
            <a:off x="1067025" y="164165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838201" y="3619500"/>
            <a:ext cx="9601200" cy="1371600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/>
          <p:cNvCxnSpPr/>
          <p:nvPr/>
        </p:nvCxnSpPr>
        <p:spPr>
          <a:xfrm flipV="1">
            <a:off x="10439401" y="2857500"/>
            <a:ext cx="914353" cy="762000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1353754" y="1643236"/>
            <a:ext cx="3505245" cy="1442864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/>
          <p:cNvSpPr/>
          <p:nvPr/>
        </p:nvSpPr>
        <p:spPr>
          <a:xfrm>
            <a:off x="816022" y="5067299"/>
            <a:ext cx="7718378" cy="1663655"/>
          </a:xfrm>
          <a:prstGeom prst="rect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直線單箭頭接點 23"/>
          <p:cNvCxnSpPr/>
          <p:nvPr/>
        </p:nvCxnSpPr>
        <p:spPr>
          <a:xfrm flipV="1">
            <a:off x="8534400" y="4649066"/>
            <a:ext cx="2819354" cy="1052322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11374226" y="3136397"/>
            <a:ext cx="3560974" cy="1626104"/>
          </a:xfrm>
          <a:prstGeom prst="rect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816022" y="6760947"/>
            <a:ext cx="7184978" cy="1265219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0" name="直線單箭頭接點 29"/>
          <p:cNvCxnSpPr/>
          <p:nvPr/>
        </p:nvCxnSpPr>
        <p:spPr>
          <a:xfrm flipV="1">
            <a:off x="8001000" y="5802700"/>
            <a:ext cx="3352754" cy="1590856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1374226" y="4889015"/>
            <a:ext cx="5999374" cy="3158806"/>
          </a:xfrm>
          <a:prstGeom prst="rect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/>
          <p:cNvSpPr/>
          <p:nvPr/>
        </p:nvSpPr>
        <p:spPr>
          <a:xfrm>
            <a:off x="800670" y="8071089"/>
            <a:ext cx="9316791" cy="927753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/>
          <p:cNvSpPr/>
          <p:nvPr/>
        </p:nvSpPr>
        <p:spPr>
          <a:xfrm>
            <a:off x="11323822" y="8128957"/>
            <a:ext cx="5702862" cy="1645146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5" name="直線單箭頭接點 34"/>
          <p:cNvCxnSpPr/>
          <p:nvPr/>
        </p:nvCxnSpPr>
        <p:spPr>
          <a:xfrm flipV="1">
            <a:off x="10117461" y="8357036"/>
            <a:ext cx="1286697" cy="45378"/>
          </a:xfrm>
          <a:prstGeom prst="straightConnector1">
            <a:avLst/>
          </a:prstGeom>
          <a:ln w="762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7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239462" cy="74471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39462" cy="7447197"/>
            </a:xfrm>
            <a:custGeom>
              <a:avLst/>
              <a:gdLst/>
              <a:ahLst/>
              <a:cxnLst/>
              <a:rect l="l" t="t" r="r" b="b"/>
              <a:pathLst>
                <a:path w="13239462" h="7447197">
                  <a:moveTo>
                    <a:pt x="0" y="0"/>
                  </a:moveTo>
                  <a:lnTo>
                    <a:pt x="0" y="7447197"/>
                  </a:lnTo>
                  <a:lnTo>
                    <a:pt x="13239462" y="7447197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386237"/>
                  </a:moveTo>
                  <a:lnTo>
                    <a:pt x="59690" y="7386237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386237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489563"/>
            <a:ext cx="18288000" cy="9797437"/>
            <a:chOff x="0" y="0"/>
            <a:chExt cx="13239462" cy="70927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239462" cy="7092782"/>
            </a:xfrm>
            <a:custGeom>
              <a:avLst/>
              <a:gdLst/>
              <a:ahLst/>
              <a:cxnLst/>
              <a:rect l="l" t="t" r="r" b="b"/>
              <a:pathLst>
                <a:path w="13239462" h="7092782">
                  <a:moveTo>
                    <a:pt x="0" y="0"/>
                  </a:moveTo>
                  <a:lnTo>
                    <a:pt x="0" y="7092782"/>
                  </a:lnTo>
                  <a:lnTo>
                    <a:pt x="13239462" y="7092782"/>
                  </a:lnTo>
                  <a:lnTo>
                    <a:pt x="13239462" y="0"/>
                  </a:lnTo>
                  <a:lnTo>
                    <a:pt x="0" y="0"/>
                  </a:lnTo>
                  <a:close/>
                  <a:moveTo>
                    <a:pt x="13178501" y="7031822"/>
                  </a:moveTo>
                  <a:lnTo>
                    <a:pt x="59690" y="7031822"/>
                  </a:lnTo>
                  <a:lnTo>
                    <a:pt x="59690" y="59690"/>
                  </a:lnTo>
                  <a:lnTo>
                    <a:pt x="13178501" y="59690"/>
                  </a:lnTo>
                  <a:lnTo>
                    <a:pt x="13178501" y="7031822"/>
                  </a:lnTo>
                  <a:close/>
                </a:path>
              </a:pathLst>
            </a:custGeom>
            <a:solidFill>
              <a:srgbClr val="2938FA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2535" y="819713"/>
            <a:ext cx="6930259" cy="581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5400" b="1" spc="204" dirty="0" err="1">
                <a:solidFill>
                  <a:srgbClr val="2938FA"/>
                </a:solidFill>
                <a:latin typeface="+mj-ea"/>
                <a:ea typeface="+mj-ea"/>
              </a:rPr>
              <a:t>影像均化結果</a:t>
            </a:r>
            <a:endParaRPr lang="en-US" sz="5400" b="1" spc="204" dirty="0">
              <a:solidFill>
                <a:srgbClr val="2938FA"/>
              </a:solidFill>
              <a:latin typeface="+mj-ea"/>
              <a:ea typeface="+mj-ea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62535" y="76840"/>
            <a:ext cx="1684617" cy="412723"/>
          </a:xfrm>
          <a:prstGeom prst="rect">
            <a:avLst/>
          </a:prstGeom>
          <a:solidFill>
            <a:srgbClr val="F1A5D6"/>
          </a:solidFill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 l="28009" t="24543" r="27708" b="8912"/>
          <a:stretch>
            <a:fillRect/>
          </a:stretch>
        </p:blipFill>
        <p:spPr>
          <a:xfrm>
            <a:off x="1434827" y="2318432"/>
            <a:ext cx="7263483" cy="6139698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28234" t="23479" r="27668" b="6397"/>
          <a:stretch>
            <a:fillRect/>
          </a:stretch>
        </p:blipFill>
        <p:spPr>
          <a:xfrm>
            <a:off x="10110633" y="2318432"/>
            <a:ext cx="7230267" cy="646744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961967" y="100668"/>
            <a:ext cx="14297333" cy="3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126">
                <a:solidFill>
                  <a:srgbClr val="2938FA"/>
                </a:solidFill>
                <a:latin typeface="Efour Digital Pro"/>
              </a:rPr>
              <a:t>Advanced Image Processing• jan. 12, 2021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224261" y="1423717"/>
            <a:ext cx="1684615" cy="936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000000"/>
                </a:solidFill>
                <a:latin typeface="+mj-lt"/>
              </a:rPr>
              <a:t>Input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71929" y="1423717"/>
            <a:ext cx="3307675" cy="894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dirty="0">
                <a:solidFill>
                  <a:srgbClr val="000000"/>
                </a:solidFill>
                <a:latin typeface="+mj-lt"/>
              </a:rPr>
              <a:t>Output</a:t>
            </a:r>
          </a:p>
        </p:txBody>
      </p:sp>
      <p:sp>
        <p:nvSpPr>
          <p:cNvPr id="14" name="橢圓 13"/>
          <p:cNvSpPr/>
          <p:nvPr/>
        </p:nvSpPr>
        <p:spPr>
          <a:xfrm>
            <a:off x="525180" y="165184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/>
          <p:cNvSpPr/>
          <p:nvPr/>
        </p:nvSpPr>
        <p:spPr>
          <a:xfrm>
            <a:off x="827365" y="165183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橢圓 15"/>
          <p:cNvSpPr/>
          <p:nvPr/>
        </p:nvSpPr>
        <p:spPr>
          <a:xfrm>
            <a:off x="1132390" y="163461"/>
            <a:ext cx="222363" cy="222363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投影片編號版面配置區 17"/>
          <p:cNvSpPr>
            <a:spLocks noGrp="1"/>
          </p:cNvSpPr>
          <p:nvPr>
            <p:ph type="sldNum" sz="quarter" idx="12"/>
          </p:nvPr>
        </p:nvSpPr>
        <p:spPr>
          <a:xfrm>
            <a:off x="15924398" y="9772369"/>
            <a:ext cx="2133600" cy="365125"/>
          </a:xfrm>
        </p:spPr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8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234</Words>
  <Application>Microsoft Office PowerPoint</Application>
  <PresentationFormat>自訂</PresentationFormat>
  <Paragraphs>71</Paragraphs>
  <Slides>15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VT323</vt:lpstr>
      <vt:lpstr>圓體</vt:lpstr>
      <vt:lpstr>Calibri</vt:lpstr>
      <vt:lpstr>Efour Digital Pro</vt:lpstr>
      <vt:lpstr>新細明體</vt:lpstr>
      <vt:lpstr>Cambria Math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reGION DETECTION</dc:title>
  <cp:lastModifiedBy>李佩穎</cp:lastModifiedBy>
  <cp:revision>9</cp:revision>
  <dcterms:created xsi:type="dcterms:W3CDTF">2006-08-16T00:00:00Z</dcterms:created>
  <dcterms:modified xsi:type="dcterms:W3CDTF">2021-01-11T17:36:07Z</dcterms:modified>
  <dc:identifier>DAESwFngCa8</dc:identifier>
</cp:coreProperties>
</file>

<file path=docProps/thumbnail.jpeg>
</file>